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005738" y="2260462"/>
            <a:ext cx="7641615" cy="5845836"/>
          </a:xfrm>
          <a:prstGeom prst="rect">
            <a:avLst/>
          </a:prstGeom>
        </p:spPr>
      </p:pic>
      <p:grpSp>
        <p:nvGrpSpPr>
          <p:cNvPr name="Group 3" id="3"/>
          <p:cNvGrpSpPr/>
          <p:nvPr/>
        </p:nvGrpSpPr>
        <p:grpSpPr>
          <a:xfrm rot="0">
            <a:off x="1538968" y="2031862"/>
            <a:ext cx="11330431" cy="6472287"/>
            <a:chOff x="0" y="0"/>
            <a:chExt cx="15107241" cy="8629716"/>
          </a:xfrm>
        </p:grpSpPr>
        <p:sp>
          <p:nvSpPr>
            <p:cNvPr name="TextBox 4" id="4"/>
            <p:cNvSpPr txBox="true"/>
            <p:nvPr/>
          </p:nvSpPr>
          <p:spPr>
            <a:xfrm rot="0">
              <a:off x="0" y="-9525"/>
              <a:ext cx="4915988" cy="6191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LAB 2</a:t>
              </a:r>
            </a:p>
          </p:txBody>
        </p:sp>
        <p:sp>
          <p:nvSpPr>
            <p:cNvPr name="TextBox 5" id="5"/>
            <p:cNvSpPr txBox="true"/>
            <p:nvPr/>
          </p:nvSpPr>
          <p:spPr>
            <a:xfrm rot="0">
              <a:off x="0" y="2027964"/>
              <a:ext cx="15107241" cy="5310717"/>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SHARED WALLET</a:t>
              </a:r>
            </a:p>
          </p:txBody>
        </p:sp>
        <p:sp>
          <p:nvSpPr>
            <p:cNvPr name="TextBox 6" id="6"/>
            <p:cNvSpPr txBox="true"/>
            <p:nvPr/>
          </p:nvSpPr>
          <p:spPr>
            <a:xfrm rot="0">
              <a:off x="0" y="8006992"/>
              <a:ext cx="15107241" cy="622723"/>
            </a:xfrm>
            <a:prstGeom prst="rect">
              <a:avLst/>
            </a:prstGeom>
          </p:spPr>
          <p:txBody>
            <a:bodyPr anchor="t" rtlCol="false" tIns="0" lIns="0" bIns="0" rIns="0">
              <a:spAutoFit/>
            </a:bodyPr>
            <a:lstStyle/>
            <a:p>
              <a:pPr>
                <a:lnSpc>
                  <a:spcPts val="3919"/>
                </a:lnSpc>
              </a:pPr>
              <a:r>
                <a:rPr lang="en-US" spc="55" sz="2799">
                  <a:solidFill>
                    <a:srgbClr val="FFFFFF"/>
                  </a:solidFill>
                  <a:latin typeface="Poppins Medium"/>
                </a:rPr>
                <a:t>SHELY BELINDA BR GINTING (1103190009)</a:t>
              </a:r>
            </a:p>
          </p:txBody>
        </p:sp>
      </p:grpSp>
      <p:pic>
        <p:nvPicPr>
          <p:cNvPr name="Picture 7" id="7"/>
          <p:cNvPicPr>
            <a:picLocks noChangeAspect="true"/>
          </p:cNvPicPr>
          <p:nvPr/>
        </p:nvPicPr>
        <p:blipFill>
          <a:blip r:embed="rId3"/>
          <a:srcRect l="0" t="0" r="0" b="0"/>
          <a:stretch>
            <a:fillRect/>
          </a:stretch>
        </p:blipFill>
        <p:spPr>
          <a:xfrm flipH="false" flipV="false" rot="0">
            <a:off x="8120896" y="-716402"/>
            <a:ext cx="3586584" cy="2976864"/>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6585397">
            <a:off x="832773" y="6606933"/>
            <a:ext cx="2525842" cy="260396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4222">
            <a:off x="14279129" y="1474375"/>
            <a:ext cx="3028686" cy="2513809"/>
          </a:xfrm>
          <a:prstGeom prst="rect">
            <a:avLst/>
          </a:prstGeom>
        </p:spPr>
      </p:pic>
      <p:sp>
        <p:nvSpPr>
          <p:cNvPr name="TextBox 4" id="4"/>
          <p:cNvSpPr txBox="true"/>
          <p:nvPr/>
        </p:nvSpPr>
        <p:spPr>
          <a:xfrm rot="0">
            <a:off x="3089838" y="3238035"/>
            <a:ext cx="12108325" cy="4953000"/>
          </a:xfrm>
          <a:prstGeom prst="rect">
            <a:avLst/>
          </a:prstGeom>
        </p:spPr>
        <p:txBody>
          <a:bodyPr anchor="t" rtlCol="false" tIns="0" lIns="0" bIns="0" rIns="0">
            <a:spAutoFit/>
          </a:bodyPr>
          <a:lstStyle/>
          <a:p>
            <a:pPr algn="ctr">
              <a:lnSpc>
                <a:spcPts val="3019"/>
              </a:lnSpc>
            </a:pPr>
            <a:r>
              <a:rPr lang="en-US" sz="2516">
                <a:solidFill>
                  <a:srgbClr val="FFFFFF"/>
                </a:solidFill>
                <a:latin typeface="Poppins Medium Bold"/>
              </a:rPr>
              <a:t>Agar tidak tidak mengurangi tunjangan penarikan seseorang dan agar mereka dapat terus menerus menarik jumlah yang sama berulang-ulang. maka kita harus mengurangi tunjangan untuk semua orang selain pemilik.Dari semua program yang telah kita jalankan maka kita dapat mengetahui fungsi yang mendasar, kita dapat menyusun kontrak pintar secara berbeda. Untuk membuatnya lebih mudah dibaca, kita bisa istirahat fungsionalitas menjadi dua kontrak pintar yang berbeda.  Dengan catatan Perhatikan bahwa karena Allowance adalah Milik, dan SharedWallet adalah Allowance, oleh karena itu berdasarkan properti komutatif, SharedWallet juga Dapat Dimiliki. Kedua kontrak masih dalam file yang sama, jadi kami tidak memiliki impor (belum). </a:t>
            </a:r>
          </a:p>
          <a:p>
            <a:pPr algn="ctr">
              <a:lnSpc>
                <a:spcPts val="301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529655"/>
            <a:ext cx="16230600" cy="7227689"/>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09056" y="809393"/>
            <a:ext cx="10331675" cy="9552415"/>
          </a:xfrm>
          <a:prstGeom prst="rect">
            <a:avLst/>
          </a:prstGeom>
        </p:spPr>
        <p:txBody>
          <a:bodyPr anchor="t" rtlCol="false" tIns="0" lIns="0" bIns="0" rIns="0">
            <a:spAutoFit/>
          </a:bodyPr>
          <a:lstStyle/>
          <a:p>
            <a:pPr>
              <a:lnSpc>
                <a:spcPts val="5933"/>
              </a:lnSpc>
            </a:pPr>
            <a:r>
              <a:rPr lang="en-US" sz="4238">
                <a:solidFill>
                  <a:srgbClr val="FFFFFF"/>
                </a:solidFill>
                <a:latin typeface="Poppins Light"/>
              </a:rPr>
              <a:t>Tambahkan kode program dibawah ini kedalam program yang telah di buat:</a:t>
            </a:r>
          </a:p>
          <a:p>
            <a:pPr>
              <a:lnSpc>
                <a:spcPts val="5933"/>
              </a:lnSpc>
            </a:pPr>
            <a:r>
              <a:rPr lang="en-US" sz="4238">
                <a:solidFill>
                  <a:srgbClr val="FFFFFF"/>
                </a:solidFill>
                <a:latin typeface="Arimo"/>
              </a:rPr>
              <a:t>[event AllowanceChanged(address indexed _forWho, address indexed _byWhom, uint _oldAmount, uint _newAmount);]</a:t>
            </a:r>
          </a:p>
          <a:p>
            <a:pPr>
              <a:lnSpc>
                <a:spcPts val="5933"/>
              </a:lnSpc>
            </a:pPr>
            <a:r>
              <a:rPr lang="en-US" sz="4238">
                <a:solidFill>
                  <a:srgbClr val="FFFFFF"/>
                </a:solidFill>
                <a:latin typeface="Arimo"/>
              </a:rPr>
              <a:t>[emit AllowanceChanged(_who, msg.sender, allowance[_who], _amount);]</a:t>
            </a:r>
          </a:p>
          <a:p>
            <a:pPr>
              <a:lnSpc>
                <a:spcPts val="5933"/>
              </a:lnSpc>
            </a:pPr>
            <a:r>
              <a:rPr lang="en-US" sz="4238">
                <a:solidFill>
                  <a:srgbClr val="FFFFFF"/>
                </a:solidFill>
                <a:latin typeface="Arimo"/>
              </a:rPr>
              <a:t>[emit AllowanceChanged(_who, msg.sender, allowance[_who], allowance[_who] - _amount);]</a:t>
            </a:r>
          </a:p>
          <a:p>
            <a:pPr>
              <a:lnSpc>
                <a:spcPts val="5933"/>
              </a:lnSpc>
            </a:pPr>
          </a:p>
        </p:txBody>
      </p:sp>
      <p:pic>
        <p:nvPicPr>
          <p:cNvPr name="Picture 3" id="3"/>
          <p:cNvPicPr>
            <a:picLocks noChangeAspect="true"/>
          </p:cNvPicPr>
          <p:nvPr/>
        </p:nvPicPr>
        <p:blipFill>
          <a:blip r:embed="rId2"/>
          <a:srcRect l="0" t="0" r="0" b="0"/>
          <a:stretch>
            <a:fillRect/>
          </a:stretch>
        </p:blipFill>
        <p:spPr>
          <a:xfrm flipH="false" flipV="false" rot="0">
            <a:off x="12865622" y="1028700"/>
            <a:ext cx="7641615" cy="584583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3581385" y="3951618"/>
            <a:ext cx="1343326" cy="473419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466187"/>
            <a:ext cx="11811676" cy="5354626"/>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436964" y="410048"/>
            <a:ext cx="3282359" cy="3383875"/>
          </a:xfrm>
          <a:prstGeom prst="rect">
            <a:avLst/>
          </a:prstGeom>
        </p:spPr>
      </p:pic>
      <p:sp>
        <p:nvSpPr>
          <p:cNvPr name="TextBox 3" id="3"/>
          <p:cNvSpPr txBox="true"/>
          <p:nvPr/>
        </p:nvSpPr>
        <p:spPr>
          <a:xfrm rot="0">
            <a:off x="1028700" y="3487478"/>
            <a:ext cx="12022631" cy="2150447"/>
          </a:xfrm>
          <a:prstGeom prst="rect">
            <a:avLst/>
          </a:prstGeom>
        </p:spPr>
        <p:txBody>
          <a:bodyPr anchor="t" rtlCol="false" tIns="0" lIns="0" bIns="0" rIns="0">
            <a:spAutoFit/>
          </a:bodyPr>
          <a:lstStyle/>
          <a:p>
            <a:pPr>
              <a:lnSpc>
                <a:spcPts val="5716"/>
              </a:lnSpc>
            </a:pPr>
            <a:r>
              <a:rPr lang="en-US" sz="4083">
                <a:solidFill>
                  <a:srgbClr val="FFFFFF"/>
                </a:solidFill>
                <a:latin typeface="Poppins Light"/>
              </a:rPr>
              <a:t>Selanjutnya kita akan menambahkan events kedalam sharedwallet smart kontak</a:t>
            </a:r>
          </a:p>
          <a:p>
            <a:pPr>
              <a:lnSpc>
                <a:spcPts val="571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44119" y="1028700"/>
            <a:ext cx="13599763" cy="822960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09056" y="3758277"/>
            <a:ext cx="10331675" cy="3654647"/>
          </a:xfrm>
          <a:prstGeom prst="rect">
            <a:avLst/>
          </a:prstGeom>
        </p:spPr>
        <p:txBody>
          <a:bodyPr anchor="t" rtlCol="false" tIns="0" lIns="0" bIns="0" rIns="0">
            <a:spAutoFit/>
          </a:bodyPr>
          <a:lstStyle/>
          <a:p>
            <a:pPr>
              <a:lnSpc>
                <a:spcPts val="5933"/>
              </a:lnSpc>
            </a:pPr>
            <a:r>
              <a:rPr lang="en-US" sz="4238">
                <a:solidFill>
                  <a:srgbClr val="FFFFFF"/>
                </a:solidFill>
                <a:latin typeface="Poppins Light"/>
              </a:rPr>
              <a:t>Step yang terakhir kita akan memindahkan smart kontrak ke separate files and use import functionality</a:t>
            </a:r>
          </a:p>
          <a:p>
            <a:pPr>
              <a:lnSpc>
                <a:spcPts val="5933"/>
              </a:lnSpc>
            </a:pPr>
          </a:p>
        </p:txBody>
      </p:sp>
      <p:pic>
        <p:nvPicPr>
          <p:cNvPr name="Picture 3" id="3"/>
          <p:cNvPicPr>
            <a:picLocks noChangeAspect="true"/>
          </p:cNvPicPr>
          <p:nvPr/>
        </p:nvPicPr>
        <p:blipFill>
          <a:blip r:embed="rId2"/>
          <a:srcRect l="0" t="0" r="0" b="0"/>
          <a:stretch>
            <a:fillRect/>
          </a:stretch>
        </p:blipFill>
        <p:spPr>
          <a:xfrm flipH="false" flipV="false" rot="0">
            <a:off x="12865622" y="1028700"/>
            <a:ext cx="7641615" cy="584583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3581385" y="3951618"/>
            <a:ext cx="1343326" cy="4734190"/>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445" t="0" r="5445" b="0"/>
          <a:stretch>
            <a:fillRect/>
          </a:stretch>
        </p:blipFill>
        <p:spPr>
          <a:xfrm flipH="false" flipV="false" rot="0">
            <a:off x="1028700" y="1028700"/>
            <a:ext cx="16230600" cy="7421353"/>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807017"/>
            <a:ext cx="15815741" cy="8451283"/>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09056" y="4864109"/>
            <a:ext cx="10331675" cy="1442984"/>
          </a:xfrm>
          <a:prstGeom prst="rect">
            <a:avLst/>
          </a:prstGeom>
        </p:spPr>
        <p:txBody>
          <a:bodyPr anchor="t" rtlCol="false" tIns="0" lIns="0" bIns="0" rIns="0">
            <a:spAutoFit/>
          </a:bodyPr>
          <a:lstStyle/>
          <a:p>
            <a:pPr>
              <a:lnSpc>
                <a:spcPts val="5933"/>
              </a:lnSpc>
            </a:pPr>
            <a:r>
              <a:rPr lang="en-US" sz="4238">
                <a:solidFill>
                  <a:srgbClr val="FFFFFF"/>
                </a:solidFill>
                <a:latin typeface="Poppins Light"/>
              </a:rPr>
              <a:t>Dan setelah itu kita deploy</a:t>
            </a:r>
          </a:p>
          <a:p>
            <a:pPr>
              <a:lnSpc>
                <a:spcPts val="5933"/>
              </a:lnSpc>
            </a:pPr>
          </a:p>
        </p:txBody>
      </p:sp>
      <p:pic>
        <p:nvPicPr>
          <p:cNvPr name="Picture 3" id="3"/>
          <p:cNvPicPr>
            <a:picLocks noChangeAspect="true"/>
          </p:cNvPicPr>
          <p:nvPr/>
        </p:nvPicPr>
        <p:blipFill>
          <a:blip r:embed="rId2"/>
          <a:srcRect l="0" t="0" r="0" b="0"/>
          <a:stretch>
            <a:fillRect/>
          </a:stretch>
        </p:blipFill>
        <p:spPr>
          <a:xfrm flipH="false" flipV="false" rot="0">
            <a:off x="12865622" y="1028700"/>
            <a:ext cx="7641615" cy="584583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3581385" y="3951618"/>
            <a:ext cx="1343326" cy="473419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193358" y="1694119"/>
            <a:ext cx="1901285" cy="6700564"/>
          </a:xfrm>
          <a:prstGeom prst="rect">
            <a:avLst/>
          </a:prstGeom>
        </p:spPr>
      </p:pic>
      <p:grpSp>
        <p:nvGrpSpPr>
          <p:cNvPr name="Group 3" id="3"/>
          <p:cNvGrpSpPr/>
          <p:nvPr/>
        </p:nvGrpSpPr>
        <p:grpSpPr>
          <a:xfrm rot="0">
            <a:off x="1638300" y="1694119"/>
            <a:ext cx="6077873" cy="3835758"/>
            <a:chOff x="0" y="0"/>
            <a:chExt cx="8103830" cy="5114343"/>
          </a:xfrm>
        </p:grpSpPr>
        <p:sp>
          <p:nvSpPr>
            <p:cNvPr name="TextBox 4" id="4"/>
            <p:cNvSpPr txBox="true"/>
            <p:nvPr/>
          </p:nvSpPr>
          <p:spPr>
            <a:xfrm rot="0">
              <a:off x="0" y="4495218"/>
              <a:ext cx="8103830" cy="619125"/>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What you need to know</a:t>
              </a:r>
            </a:p>
          </p:txBody>
        </p:sp>
        <p:sp>
          <p:nvSpPr>
            <p:cNvPr name="TextBox 5" id="5"/>
            <p:cNvSpPr txBox="true"/>
            <p:nvPr/>
          </p:nvSpPr>
          <p:spPr>
            <a:xfrm rot="0">
              <a:off x="0" y="0"/>
              <a:ext cx="8103830"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Kontrak pintar</a:t>
              </a:r>
            </a:p>
          </p:txBody>
        </p:sp>
      </p:grpSp>
      <p:sp>
        <p:nvSpPr>
          <p:cNvPr name="TextBox 6" id="6"/>
          <p:cNvSpPr txBox="true"/>
          <p:nvPr/>
        </p:nvSpPr>
        <p:spPr>
          <a:xfrm rot="0">
            <a:off x="11216506" y="3031989"/>
            <a:ext cx="6383859" cy="2497888"/>
          </a:xfrm>
          <a:prstGeom prst="rect">
            <a:avLst/>
          </a:prstGeom>
        </p:spPr>
        <p:txBody>
          <a:bodyPr anchor="t" rtlCol="false" tIns="0" lIns="0" bIns="0" rIns="0">
            <a:spAutoFit/>
          </a:bodyPr>
          <a:lstStyle/>
          <a:p>
            <a:pPr algn="just">
              <a:lnSpc>
                <a:spcPts val="4015"/>
              </a:lnSpc>
            </a:pPr>
            <a:r>
              <a:rPr lang="en-US" sz="2868">
                <a:solidFill>
                  <a:srgbClr val="FFFFFF"/>
                </a:solidFill>
                <a:latin typeface="Poppins Light"/>
              </a:rPr>
              <a:t>kontrak pintar dapat menerima Eter dan dimungkinkan untuk menarik Eter, tetapi secara keseluruhan,  idak terlalu berguna cukup belum. </a:t>
            </a:r>
          </a:p>
          <a:p>
            <a:pPr>
              <a:lnSpc>
                <a:spcPts val="4015"/>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54215" y="1028700"/>
            <a:ext cx="12979570" cy="82296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071" t="0" r="3071" b="0"/>
          <a:stretch>
            <a:fillRect/>
          </a:stretch>
        </p:blipFill>
        <p:spPr>
          <a:xfrm flipH="false" flipV="false" rot="0">
            <a:off x="1028700" y="1028700"/>
            <a:ext cx="16230600" cy="82296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436964" y="410048"/>
            <a:ext cx="3282359" cy="3383875"/>
          </a:xfrm>
          <a:prstGeom prst="rect">
            <a:avLst/>
          </a:prstGeom>
        </p:spPr>
      </p:pic>
      <p:grpSp>
        <p:nvGrpSpPr>
          <p:cNvPr name="Group 3" id="3"/>
          <p:cNvGrpSpPr/>
          <p:nvPr/>
        </p:nvGrpSpPr>
        <p:grpSpPr>
          <a:xfrm rot="0">
            <a:off x="1028700" y="413123"/>
            <a:ext cx="12022631" cy="8678668"/>
            <a:chOff x="0" y="0"/>
            <a:chExt cx="16030174" cy="11571558"/>
          </a:xfrm>
        </p:grpSpPr>
        <p:sp>
          <p:nvSpPr>
            <p:cNvPr name="TextBox 4" id="4"/>
            <p:cNvSpPr txBox="true"/>
            <p:nvPr/>
          </p:nvSpPr>
          <p:spPr>
            <a:xfrm rot="0">
              <a:off x="0" y="9525"/>
              <a:ext cx="16030174" cy="4968669"/>
            </a:xfrm>
            <a:prstGeom prst="rect">
              <a:avLst/>
            </a:prstGeom>
          </p:spPr>
          <p:txBody>
            <a:bodyPr anchor="t" rtlCol="false" tIns="0" lIns="0" bIns="0" rIns="0">
              <a:spAutoFit/>
            </a:bodyPr>
            <a:lstStyle/>
            <a:p>
              <a:pPr>
                <a:lnSpc>
                  <a:spcPts val="14699"/>
                </a:lnSpc>
              </a:pPr>
              <a:r>
                <a:rPr lang="en-US" sz="12249">
                  <a:solidFill>
                    <a:srgbClr val="FFFFFF"/>
                  </a:solidFill>
                  <a:latin typeface="Poppins Medium Bold"/>
                </a:rPr>
                <a:t>Bagaimana caranya?</a:t>
              </a:r>
            </a:p>
          </p:txBody>
        </p:sp>
        <p:sp>
          <p:nvSpPr>
            <p:cNvPr name="TextBox 5" id="5"/>
            <p:cNvSpPr txBox="true"/>
            <p:nvPr/>
          </p:nvSpPr>
          <p:spPr>
            <a:xfrm rot="0">
              <a:off x="0" y="5825748"/>
              <a:ext cx="16030174" cy="5745810"/>
            </a:xfrm>
            <a:prstGeom prst="rect">
              <a:avLst/>
            </a:prstGeom>
          </p:spPr>
          <p:txBody>
            <a:bodyPr anchor="t" rtlCol="false" tIns="0" lIns="0" bIns="0" rIns="0">
              <a:spAutoFit/>
            </a:bodyPr>
            <a:lstStyle/>
            <a:p>
              <a:pPr>
                <a:lnSpc>
                  <a:spcPts val="5716"/>
                </a:lnSpc>
              </a:pPr>
              <a:r>
                <a:rPr lang="en-US" sz="4083">
                  <a:solidFill>
                    <a:srgbClr val="FFFFFF"/>
                  </a:solidFill>
                  <a:latin typeface="Poppins Light"/>
                </a:rPr>
                <a:t>Pada langkah ini kami membatasi penarikan kepada pemilik dompet.</a:t>
              </a:r>
            </a:p>
            <a:p>
              <a:pPr>
                <a:lnSpc>
                  <a:spcPts val="5716"/>
                </a:lnSpc>
              </a:pPr>
              <a:r>
                <a:rPr lang="en-US" sz="4083">
                  <a:solidFill>
                    <a:srgbClr val="FFFFFF"/>
                  </a:solidFill>
                  <a:latin typeface="Poppins Light"/>
                </a:rPr>
                <a:t>Dimana pengguna yang menyebarkan</a:t>
              </a:r>
            </a:p>
            <a:p>
              <a:pPr>
                <a:lnSpc>
                  <a:spcPts val="5716"/>
                </a:lnSpc>
              </a:pPr>
              <a:r>
                <a:rPr lang="en-US" sz="4083">
                  <a:solidFill>
                    <a:srgbClr val="FFFFFF"/>
                  </a:solidFill>
                  <a:latin typeface="Poppins Light"/>
                </a:rPr>
                <a:t>kontrak pintar. selain itu kita juga menambahkan pengubah "onlyOwner" ke fungsi withdrawMoney!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530" t="0" r="4530" b="0"/>
          <a:stretch>
            <a:fillRect/>
          </a:stretch>
        </p:blipFill>
        <p:spPr>
          <a:xfrm flipH="false" flipV="false" rot="0">
            <a:off x="1028700" y="1028700"/>
            <a:ext cx="16230600" cy="82296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119313" y="6994060"/>
            <a:ext cx="4024687" cy="4528480"/>
          </a:xfrm>
          <a:prstGeom prst="rect">
            <a:avLst/>
          </a:prstGeom>
        </p:spPr>
      </p:pic>
      <p:sp>
        <p:nvSpPr>
          <p:cNvPr name="TextBox 3" id="3"/>
          <p:cNvSpPr txBox="true"/>
          <p:nvPr/>
        </p:nvSpPr>
        <p:spPr>
          <a:xfrm rot="0">
            <a:off x="1028700" y="990600"/>
            <a:ext cx="5887373" cy="3479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Poppins Light"/>
              </a:rPr>
              <a:t>Memiliki logika pemilik secara langsung dalam satu kontrak pintar tidak mudah untuk diaudit.</a:t>
            </a:r>
          </a:p>
          <a:p>
            <a:pPr marL="539749" indent="-269875" lvl="1">
              <a:lnSpc>
                <a:spcPts val="3499"/>
              </a:lnSpc>
              <a:buFont typeface="Arial"/>
              <a:buChar char="•"/>
            </a:pPr>
            <a:r>
              <a:rPr lang="en-US" sz="2499">
                <a:solidFill>
                  <a:srgbClr val="FFFFFF"/>
                </a:solidFill>
                <a:latin typeface="Poppins Light"/>
              </a:rPr>
              <a:t>Kita akan kembali kontrak pintar yang telah diaudit dari OpenZeppelin untuk itu.</a:t>
            </a:r>
          </a:p>
          <a:p>
            <a:pPr>
              <a:lnSpc>
                <a:spcPts val="3499"/>
              </a:lnSpc>
            </a:pPr>
          </a:p>
          <a:p>
            <a:pPr>
              <a:lnSpc>
                <a:spcPts val="3500"/>
              </a:lnSpc>
            </a:pPr>
          </a:p>
        </p:txBody>
      </p:sp>
      <p:sp>
        <p:nvSpPr>
          <p:cNvPr name="AutoShape 4" id="4"/>
          <p:cNvSpPr/>
          <p:nvPr/>
        </p:nvSpPr>
        <p:spPr>
          <a:xfrm rot="0">
            <a:off x="6200314" y="5124450"/>
            <a:ext cx="5887373" cy="0"/>
          </a:xfrm>
          <a:prstGeom prst="line">
            <a:avLst/>
          </a:prstGeom>
          <a:ln cap="rnd" w="19050">
            <a:solidFill>
              <a:srgbClr val="10B5BF"/>
            </a:solidFill>
            <a:prstDash val="solid"/>
            <a:headEnd type="none" len="sm" w="sm"/>
            <a:tailEnd type="none" len="sm" w="sm"/>
          </a:ln>
        </p:spPr>
      </p:sp>
      <p:sp>
        <p:nvSpPr>
          <p:cNvPr name="TextBox 5" id="5"/>
          <p:cNvSpPr txBox="true"/>
          <p:nvPr/>
        </p:nvSpPr>
        <p:spPr>
          <a:xfrm rot="0">
            <a:off x="11371927" y="6216650"/>
            <a:ext cx="5887373" cy="304165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Poppins Light"/>
              </a:rPr>
              <a:t>Kontrak OpenZeppelin terbaru tidak memiliki </a:t>
            </a:r>
            <a:r>
              <a:rPr lang="en-US" sz="2499">
                <a:solidFill>
                  <a:srgbClr val="FFFFFF"/>
                </a:solidFill>
                <a:latin typeface="Arimo"/>
              </a:rPr>
              <a:t>isOwner() fungsi lagi, jadi kita harus membuat sendiri. </a:t>
            </a:r>
          </a:p>
          <a:p>
            <a:pPr marL="539749" indent="-269875" lvl="1">
              <a:lnSpc>
                <a:spcPts val="3499"/>
              </a:lnSpc>
              <a:buFont typeface="Arial"/>
              <a:buChar char="•"/>
            </a:pPr>
            <a:r>
              <a:rPr lang="en-US" sz="2499">
                <a:solidFill>
                  <a:srgbClr val="FFFFFF"/>
                </a:solidFill>
                <a:latin typeface="Poppins Light"/>
              </a:rPr>
              <a:t>tanda () adalah fungsi dari kontrak Ownable.sol</a:t>
            </a:r>
          </a:p>
          <a:p>
            <a:pPr>
              <a:lnSpc>
                <a:spcPts val="35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87" t="0" r="6087" b="0"/>
          <a:stretch>
            <a:fillRect/>
          </a:stretch>
        </p:blipFill>
        <p:spPr>
          <a:xfrm flipH="false" flipV="false" rot="0">
            <a:off x="1028700" y="1028700"/>
            <a:ext cx="16230600" cy="82296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09056" y="2652446"/>
            <a:ext cx="10331675" cy="5866310"/>
          </a:xfrm>
          <a:prstGeom prst="rect">
            <a:avLst/>
          </a:prstGeom>
        </p:spPr>
        <p:txBody>
          <a:bodyPr anchor="t" rtlCol="false" tIns="0" lIns="0" bIns="0" rIns="0">
            <a:spAutoFit/>
          </a:bodyPr>
          <a:lstStyle/>
          <a:p>
            <a:pPr>
              <a:lnSpc>
                <a:spcPts val="5933"/>
              </a:lnSpc>
            </a:pPr>
            <a:r>
              <a:rPr lang="en-US" sz="4238">
                <a:solidFill>
                  <a:srgbClr val="FFFFFF"/>
                </a:solidFill>
                <a:latin typeface="Poppins Light"/>
              </a:rPr>
              <a:t>Pada langkah ini kita menambahkan pemetaan sehingga kita dapat menyimpan alamat =&gt; jumlah uint.</a:t>
            </a:r>
          </a:p>
          <a:p>
            <a:pPr>
              <a:lnSpc>
                <a:spcPts val="5933"/>
              </a:lnSpc>
            </a:pPr>
            <a:r>
              <a:rPr lang="en-US" sz="4238">
                <a:solidFill>
                  <a:srgbClr val="FFFFFF"/>
                </a:solidFill>
                <a:latin typeface="Poppins Light"/>
              </a:rPr>
              <a:t>selain itu juga kita akan menambahkan modifikator yang memeriksa: Apakah pemiliknya sendiri atau hanya seseorang dengan uang saku?</a:t>
            </a:r>
          </a:p>
        </p:txBody>
      </p:sp>
      <p:pic>
        <p:nvPicPr>
          <p:cNvPr name="Picture 3" id="3"/>
          <p:cNvPicPr>
            <a:picLocks noChangeAspect="true"/>
          </p:cNvPicPr>
          <p:nvPr/>
        </p:nvPicPr>
        <p:blipFill>
          <a:blip r:embed="rId2"/>
          <a:srcRect l="0" t="0" r="0" b="0"/>
          <a:stretch>
            <a:fillRect/>
          </a:stretch>
        </p:blipFill>
        <p:spPr>
          <a:xfrm flipH="false" flipV="false" rot="0">
            <a:off x="12865622" y="1028700"/>
            <a:ext cx="7641615" cy="584583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3581385" y="3951618"/>
            <a:ext cx="1343326" cy="473419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487388"/>
            <a:ext cx="16230600" cy="73122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DAE-nIQxEOM</dc:identifier>
  <dcterms:modified xsi:type="dcterms:W3CDTF">2011-08-01T06:04:30Z</dcterms:modified>
  <cp:revision>1</cp:revision>
  <dc:title>SHARED WALLET</dc:title>
</cp:coreProperties>
</file>